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97" r:id="rId4"/>
    <p:sldId id="257" r:id="rId5"/>
    <p:sldId id="285" r:id="rId6"/>
    <p:sldId id="287" r:id="rId7"/>
    <p:sldId id="292" r:id="rId8"/>
    <p:sldId id="291" r:id="rId9"/>
    <p:sldId id="299" r:id="rId10"/>
    <p:sldId id="300" r:id="rId11"/>
    <p:sldId id="298" r:id="rId12"/>
    <p:sldId id="301" r:id="rId13"/>
    <p:sldId id="302" r:id="rId14"/>
    <p:sldId id="294" r:id="rId15"/>
    <p:sldId id="288" r:id="rId16"/>
    <p:sldId id="295" r:id="rId17"/>
    <p:sldId id="296" r:id="rId18"/>
    <p:sldId id="303" r:id="rId19"/>
    <p:sldId id="304" r:id="rId20"/>
    <p:sldId id="305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66" autoAdjust="0"/>
  </p:normalViewPr>
  <p:slideViewPr>
    <p:cSldViewPr>
      <p:cViewPr>
        <p:scale>
          <a:sx n="63" d="100"/>
          <a:sy n="63" d="100"/>
        </p:scale>
        <p:origin x="9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E290-B368-43C4-A3C7-FD68E24F02FA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4C689-838A-4806-AE8B-6C06EBEFA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5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C689-838A-4806-AE8B-6C06EBEFA9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1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C689-838A-4806-AE8B-6C06EBEFA9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72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 smtClean="0"/>
              <a:t>The need for the latter pushes collegiate students beyond an academic experience by developing a portfolio full of both curricular and co-curricular leadership trainings focused on societal awareness, civic engagement, multiculturalism, ethics, and service-based philanthropy (Dugan, 2006). Leadership educators must not simply develop good managers, educators must develop effective, collaborative, transformational, and ethically-minded leaders (</a:t>
            </a:r>
            <a:r>
              <a:rPr lang="en-GB" sz="1200" dirty="0" err="1" smtClean="0"/>
              <a:t>Komives</a:t>
            </a:r>
            <a:r>
              <a:rPr lang="en-GB" sz="1200" dirty="0" smtClean="0"/>
              <a:t> et al., 2005); and universities should push for more service-based </a:t>
            </a:r>
            <a:r>
              <a:rPr lang="en-GB" sz="1200" dirty="0" err="1" smtClean="0"/>
              <a:t>endeavors</a:t>
            </a:r>
            <a:r>
              <a:rPr lang="en-GB" sz="1200" dirty="0" smtClean="0"/>
              <a:t> from their students to provide exposure to leadership in practice (Berger &amp; </a:t>
            </a:r>
            <a:r>
              <a:rPr lang="en-GB" sz="1200" dirty="0" err="1" smtClean="0"/>
              <a:t>Milem</a:t>
            </a:r>
            <a:r>
              <a:rPr lang="en-GB" sz="1200" dirty="0" smtClean="0"/>
              <a:t>, 2002). A function of higher education programs is to create responsible citizens who are ready to contribute to leadership (Arnold &amp; Welch, 2007; </a:t>
            </a:r>
            <a:r>
              <a:rPr lang="en-GB" sz="1200" dirty="0" err="1" smtClean="0"/>
              <a:t>Buschlen</a:t>
            </a:r>
            <a:r>
              <a:rPr lang="en-GB" sz="1200" dirty="0" smtClean="0"/>
              <a:t> &amp; Dvorak, 2011).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C689-838A-4806-AE8B-6C06EBEFA95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6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C689-838A-4806-AE8B-6C06EBEFA95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88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C689-838A-4806-AE8B-6C06EBEFA95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2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C689-838A-4806-AE8B-6C06EBEFA9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2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C689-838A-4806-AE8B-6C06EBEFA95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5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C689-838A-4806-AE8B-6C06EBEFA9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4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C689-838A-4806-AE8B-6C06EBEFA9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7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C689-838A-4806-AE8B-6C06EBEFA9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3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C689-838A-4806-AE8B-6C06EBEFA9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8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C689-838A-4806-AE8B-6C06EBEFA9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53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C689-838A-4806-AE8B-6C06EBEFA9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7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62FA-85D8-4146-8872-0F34634D5395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471-20C7-4F90-8629-070BCD8C0092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FD4-23A5-4368-8FB3-B717ADB597B8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459F-FDD8-4CFD-941E-BACDE23A79AF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8969-B54E-4424-AE3F-0EDD8EF42040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14C3-C7D2-4E66-B66C-9DF937646971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0AC9-EE43-40CC-AC3A-2CDE3337044B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B6BC-8B24-4677-B055-8210704DF987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E134-3D4B-43E7-A96B-4DD4B37331FF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B685-5DC5-4E78-ADB4-0A1E4037C76E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DF56-55CA-4389-93C2-A1452EC9DC6B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3955-F87A-4BE2-A11F-0FD65C90C809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eachu.uaf.edu/ipsative-assessment/" TargetMode="External"/><Relationship Id="rId5" Type="http://schemas.openxmlformats.org/officeDocument/2006/relationships/hyperlink" Target="http://jfmueller.faculty.noctrl.edu/toolbox/whatisit.htm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facultyinnovate.utexas.edu/how-to-fli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1506" y="6858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Quality of engineering curricula and student evaluation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 Maria Bakatsaki</a:t>
            </a:r>
          </a:p>
          <a:p>
            <a:r>
              <a:rPr lang="en-GB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Technical University of  Crete, School of Production Engineering and Management, Chania, Greece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Fifth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Quality Assurance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Committee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meeting/ 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</a:t>
            </a:r>
            <a:r>
              <a:rPr lang="en-GB" sz="1800" baseline="30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March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201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9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52800" y="3733800"/>
            <a:ext cx="2325688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dirty="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dirty="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041" y="3733800"/>
            <a:ext cx="2097206" cy="1054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Bringing employability into internal QA(1/2)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800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Questions that might be directed to graduates about their experiences of higher education 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Have you found the ‘right job’ for you?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How easy was it to find?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How well prepared were you for the job?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What knowledge and skills were needed?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What knowledge and skills were you lacking?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What do you think is going to be your next job?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How well prepared do you think you will be for it?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 you think you would benefit from some additional education?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If so, what sort?</a:t>
            </a:r>
          </a:p>
        </p:txBody>
      </p:sp>
    </p:spTree>
    <p:extLst>
      <p:ext uri="{BB962C8B-B14F-4D97-AF65-F5344CB8AC3E}">
        <p14:creationId xmlns:p14="http://schemas.microsoft.com/office/powerpoint/2010/main" val="27901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Bringing employability into internal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QA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(2/2)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2043547"/>
            <a:ext cx="8229600" cy="45096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Questions that might be directed to employers 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What </a:t>
            </a: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are you looking for when you recruit graduates?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Are you finding it?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How easy is it to find? And where?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What is lacking and/or needs improving?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What is changing in the world of work?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Will this mean that your future needs are going to be different from your present ones?</a:t>
            </a:r>
          </a:p>
        </p:txBody>
      </p:sp>
    </p:spTree>
    <p:extLst>
      <p:ext uri="{BB962C8B-B14F-4D97-AF65-F5344CB8AC3E}">
        <p14:creationId xmlns:p14="http://schemas.microsoft.com/office/powerpoint/2010/main" val="31059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Student Evaluation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2440" y="1657669"/>
            <a:ext cx="8229600" cy="4895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How can we build ‘ready plus workers’? Some examples of student evaluation:</a:t>
            </a:r>
            <a:endParaRPr lang="en-GB" sz="1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Authentic Assessment 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  <a:hlinkClick r:id="rId5"/>
              </a:rPr>
              <a:t>http://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  <a:hlinkClick r:id="rId5"/>
              </a:rPr>
              <a:t>jfmueller.faculty.noctrl.edu/toolbox/whatisit.htm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)</a:t>
            </a:r>
            <a:endParaRPr lang="en-GB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school's mission is to develop productive citizens.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be a productive citizen, an individual must be capable of performing meaningful tasks in the real world.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Therefore</a:t>
            </a: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, schools must help students become proficient at performing the tasks they will encounter when they graduate.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determine if it is successful, the school must then ask students to perform meaningful tasks that replicate real world challenges to see if students are capable of doing so.</a:t>
            </a:r>
            <a:endParaRPr lang="en-GB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Ipsative</a:t>
            </a:r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Assessment 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  <a:hlinkClick r:id="rId6"/>
              </a:rPr>
              <a:t>https://iteachu.uaf.edu/ipsative-assessment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  <a:hlinkClick r:id="rId6"/>
              </a:rPr>
              <a:t>/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)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It is </a:t>
            </a: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 practice of determining a student’s progress based on their </a:t>
            </a: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earlier  work and reflects </a:t>
            </a: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 “personal best” sense of progress that we see commonly in athletics. </a:t>
            </a:r>
            <a:endParaRPr lang="en-GB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Students </a:t>
            </a: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assessed on academic work in this way experience “pride in their work,” and it “[helps] them take a longer term view of learning </a:t>
            </a: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(Brown</a:t>
            </a: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, S., &amp; Knight, P. </a:t>
            </a: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,1998).</a:t>
            </a:r>
            <a:endParaRPr lang="en-GB" sz="1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7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8382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Student Evaluation</a:t>
            </a:r>
            <a:b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Traditional VS Authentic Assessment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98030"/>
              </p:ext>
            </p:extLst>
          </p:nvPr>
        </p:nvGraphicFramePr>
        <p:xfrm>
          <a:off x="838200" y="2438400"/>
          <a:ext cx="7848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64754126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1747875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Traditional Assessment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Authentic Assessment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88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Selecting a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Performing a Task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188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Contrived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Real-life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42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Recall/Recognition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Construction/Application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409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Teacher-structured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Student-structured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18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Indirect Evidence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234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curriculum drives assessment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 drives the curriculum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816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23900" y="5433020"/>
            <a:ext cx="796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58ED5"/>
                </a:solidFill>
              </a:rPr>
              <a:t>But an academic does not have to choose between AA and TA. It is likely that some mix of the two will best meet his needs.</a:t>
            </a:r>
            <a:endParaRPr lang="en-US" sz="2400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451298"/>
            <a:ext cx="7924800" cy="427038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Professional Capability </a:t>
            </a:r>
            <a:r>
              <a:rPr lang="en-GB" sz="2400" b="1" dirty="0" smtClean="0">
                <a:solidFill>
                  <a:srgbClr val="C00000"/>
                </a:solidFill>
              </a:rPr>
              <a:t>Framework (1/4)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22721" y="5819454"/>
            <a:ext cx="193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Scott, G. (2016). </a:t>
            </a:r>
            <a:endParaRPr lang="el-GR" sz="1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093" y="2213911"/>
            <a:ext cx="7036814" cy="3044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573" y="5670349"/>
            <a:ext cx="1835104" cy="8235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00100" y="914402"/>
            <a:ext cx="79248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Student Evaluation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11805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Table 1: Personal capability scales and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items (2/4)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337765"/>
              </p:ext>
            </p:extLst>
          </p:nvPr>
        </p:nvGraphicFramePr>
        <p:xfrm>
          <a:off x="457200" y="1699101"/>
          <a:ext cx="8229600" cy="4750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663094537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3711641935"/>
                    </a:ext>
                  </a:extLst>
                </a:gridCol>
              </a:tblGrid>
              <a:tr h="291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r>
                        <a:rPr lang="el-GR" sz="2400">
                          <a:effectLst/>
                        </a:rPr>
                        <a:t>Scale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 Item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78359145"/>
                  </a:ext>
                </a:extLst>
              </a:tr>
              <a:tr h="291078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Self-awareness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Deferring </a:t>
                      </a:r>
                      <a:r>
                        <a:rPr lang="en-US" sz="1600" dirty="0">
                          <a:effectLst/>
                        </a:rPr>
                        <a:t>judgment and not jumping in too quickly to resolve a problem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20021916"/>
                  </a:ext>
                </a:extLst>
              </a:tr>
              <a:tr h="29107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Understanding </a:t>
                      </a:r>
                      <a:r>
                        <a:rPr lang="en-US" sz="1600" dirty="0">
                          <a:effectLst/>
                        </a:rPr>
                        <a:t>my personal strengths and limitations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4929386"/>
                  </a:ext>
                </a:extLst>
              </a:tr>
              <a:tr h="29107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Being </a:t>
                      </a:r>
                      <a:r>
                        <a:rPr lang="en-US" sz="1600" dirty="0">
                          <a:effectLst/>
                        </a:rPr>
                        <a:t>willing to face and learn from my errors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61698770"/>
                  </a:ext>
                </a:extLst>
              </a:tr>
              <a:tr h="29107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Bouncing </a:t>
                      </a:r>
                      <a:r>
                        <a:rPr lang="el-GR" sz="1600" dirty="0">
                          <a:effectLst/>
                        </a:rPr>
                        <a:t>back from adversity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03659940"/>
                  </a:ext>
                </a:extLst>
              </a:tr>
              <a:tr h="29107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Maintaining </a:t>
                      </a:r>
                      <a:r>
                        <a:rPr lang="en-US" sz="1600" dirty="0">
                          <a:effectLst/>
                        </a:rPr>
                        <a:t>a good work / life balance and keeping things in perspective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4122186"/>
                  </a:ext>
                </a:extLst>
              </a:tr>
              <a:tr h="29107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Remaining </a:t>
                      </a:r>
                      <a:r>
                        <a:rPr lang="en-US" sz="1600" dirty="0">
                          <a:effectLst/>
                        </a:rPr>
                        <a:t>calm under pressure or when things take an unexpected turn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77485164"/>
                  </a:ext>
                </a:extLst>
              </a:tr>
              <a:tr h="29107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l-GR" sz="1800" dirty="0">
                          <a:effectLst/>
                        </a:rPr>
                        <a:t>Decisiveness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Being willing to take a hard decision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03180803"/>
                  </a:ext>
                </a:extLst>
              </a:tr>
              <a:tr h="29107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Being confident to take calculated risks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76785032"/>
                  </a:ext>
                </a:extLst>
              </a:tr>
              <a:tr h="29107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l-GR" sz="1600">
                          <a:effectLst/>
                        </a:rPr>
                        <a:t>Tolerating ambiguity and uncertainty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3195707"/>
                  </a:ext>
                </a:extLst>
              </a:tr>
              <a:tr h="29107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Being true to one's personal values and ethics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61137"/>
                  </a:ext>
                </a:extLst>
              </a:tr>
              <a:tr h="291078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l-GR" sz="1800" dirty="0">
                          <a:effectLst/>
                        </a:rPr>
                        <a:t>Commitment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Having energy, passion and enthusiasm for my profession and role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02417798"/>
                  </a:ext>
                </a:extLst>
              </a:tr>
              <a:tr h="29107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Wanting to produce as good a job as possible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18908196"/>
                  </a:ext>
                </a:extLst>
              </a:tr>
              <a:tr h="29107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Being willing to take responsibility for projects and how they turn out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26844472"/>
                  </a:ext>
                </a:extLst>
              </a:tr>
              <a:tr h="29107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PA willingness to persevere when things are not working out as anticipated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14085333"/>
                  </a:ext>
                </a:extLst>
              </a:tr>
              <a:tr h="29107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Pitching in and undertaking menial tasks when needed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97061648"/>
                  </a:ext>
                </a:extLst>
              </a:tr>
            </a:tbl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800100" y="731837"/>
            <a:ext cx="79248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Student Evaluation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30152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Table 2: Interpersonal capability scales and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items (3/4)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72609"/>
              </p:ext>
            </p:extLst>
          </p:nvPr>
        </p:nvGraphicFramePr>
        <p:xfrm>
          <a:off x="457200" y="1911513"/>
          <a:ext cx="8229600" cy="4697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435599151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12631112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l-GR" sz="2000" dirty="0">
                          <a:effectLst/>
                        </a:rPr>
                        <a:t>Scale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Item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78359194"/>
                  </a:ext>
                </a:extLst>
              </a:tr>
              <a:tr h="0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Influencing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Influencing people's </a:t>
                      </a:r>
                      <a:r>
                        <a:rPr lang="en-US" sz="1600" dirty="0" err="1">
                          <a:effectLst/>
                        </a:rPr>
                        <a:t>behaviour</a:t>
                      </a:r>
                      <a:r>
                        <a:rPr lang="en-US" sz="1600" dirty="0">
                          <a:effectLst/>
                        </a:rPr>
                        <a:t> and decision in effective ways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144691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Understanding how the different groups that make up my university operate and influence different situations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052295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Being able to work with senior staff within and beyond my organisation without being intimidated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671380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Motivating others to achieve positive outcomes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586993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Working constructively with people who are 'resistors' or are over-enthusiastic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174927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Being able to develop and use networks of colleagues to solve key workplace problems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876812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Giving and receiving constructive feedback to/from work colleagues and others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3713742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l-GR" sz="1800" dirty="0">
                          <a:effectLst/>
                        </a:rPr>
                        <a:t>Empathising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Empathising and working productively with people from a wide range of backgrounds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185757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Listening to different points of view before coming to a decision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428094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The ability to empathise and work productively with people from a wide range of backgrounds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017992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Being able to develop and contribute positively to team-based programs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630832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Being transparent and honest in dealings with others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15061304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800100" y="813436"/>
            <a:ext cx="79248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Student Evaluation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1255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Table 3: Cognitive capability scales and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items (4/4)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86690"/>
              </p:ext>
            </p:extLst>
          </p:nvPr>
        </p:nvGraphicFramePr>
        <p:xfrm>
          <a:off x="457200" y="1663066"/>
          <a:ext cx="8229600" cy="4979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4217271912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722988150"/>
                    </a:ext>
                  </a:extLst>
                </a:gridCol>
              </a:tblGrid>
              <a:tr h="30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r>
                        <a:rPr lang="el-GR" sz="2000">
                          <a:effectLst/>
                        </a:rPr>
                        <a:t>Scale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Item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67058727"/>
                  </a:ext>
                </a:extLst>
              </a:tr>
              <a:tr h="47391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Diagnosis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Diagnosing the underlying causes of a problem and taking appropriate action to address it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68477685"/>
                  </a:ext>
                </a:extLst>
              </a:tr>
              <a:tr h="24586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Recognising how seemingly unconnected activities are linked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65322337"/>
                  </a:ext>
                </a:extLst>
              </a:tr>
              <a:tr h="24586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Recognising patterns in a complex situation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08918053"/>
                  </a:ext>
                </a:extLst>
              </a:tr>
              <a:tr h="24586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Being able to identify the core issue from a mass of detail in any situation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52226284"/>
                  </a:ext>
                </a:extLst>
              </a:tr>
              <a:tr h="245867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l-GR" sz="1800" dirty="0">
                          <a:effectLst/>
                        </a:rPr>
                        <a:t>Strategy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Seeing and then acting on an opportunity for a new direction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04789707"/>
                  </a:ext>
                </a:extLst>
              </a:tr>
              <a:tr h="47391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Tracing out and assessing the likely consequences of alternative courses of action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306791"/>
                  </a:ext>
                </a:extLst>
              </a:tr>
              <a:tr h="47391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Using previous experience to figure out what's going on when a current situation takes an unexpected turn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52464390"/>
                  </a:ext>
                </a:extLst>
              </a:tr>
              <a:tr h="24586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l-GR" sz="1600">
                          <a:effectLst/>
                        </a:rPr>
                        <a:t>Thinking creatively and laterally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9074658"/>
                  </a:ext>
                </a:extLst>
              </a:tr>
              <a:tr h="24586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Having a clear, justified and achievable direction in my area of responsibility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26139821"/>
                  </a:ext>
                </a:extLst>
              </a:tr>
              <a:tr h="24586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Seeing the best way to respond to a perplexing situation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67377447"/>
                  </a:ext>
                </a:extLst>
              </a:tr>
              <a:tr h="24586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Setting and justifying priorities for my daily work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58700906"/>
                  </a:ext>
                </a:extLst>
              </a:tr>
              <a:tr h="24586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Flexibility &amp; Responsiveness 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Adjusting a plan of action in response to problems that are identified during its implementation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9526390"/>
                  </a:ext>
                </a:extLst>
              </a:tr>
              <a:tr h="24586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Making sense of and learning from experience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15793053"/>
                  </a:ext>
                </a:extLst>
              </a:tr>
              <a:tr h="24586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Knowing that there is never a fixed set of steps for solving workplace problems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42877985"/>
                  </a:ext>
                </a:extLst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800100" y="762001"/>
            <a:ext cx="79248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Student Evaluation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5827"/>
            <a:ext cx="8686800" cy="78104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means ‘ready plus workers’ for the natural disasters risk management?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8005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Developing </a:t>
            </a:r>
            <a:r>
              <a:rPr lang="en-GB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future leaders for business is quite different from developing </a:t>
            </a:r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socially-minded</a:t>
            </a:r>
            <a:r>
              <a:rPr lang="en-GB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, civically-engaged, ethical leaders that serve others</a:t>
            </a:r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. (</a:t>
            </a:r>
            <a:r>
              <a:rPr lang="en-GB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Buschlen</a:t>
            </a:r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, 2015).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Universities must NOT simply develop good managers following traditional learning methods (e.g. classroom lectures, internships) 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BUT effective, collaborative, transformational and ethically-minded leaders and should push for more service-based endeavours from their students to provide leadership in practice, that is for a more SERVICE LEARNING experience.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 students must develop a portfolio full of both curricular and co-curricular leadership trainings focused on societal awareness, civic- engagement, multiculturalism, ethics and service-based philanthropy. </a:t>
            </a:r>
          </a:p>
        </p:txBody>
      </p:sp>
    </p:spTree>
    <p:extLst>
      <p:ext uri="{BB962C8B-B14F-4D97-AF65-F5344CB8AC3E}">
        <p14:creationId xmlns:p14="http://schemas.microsoft.com/office/powerpoint/2010/main" val="12122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5827"/>
            <a:ext cx="8686800" cy="781048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‘Learning Service’ experience?</a:t>
            </a:r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8005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Learning Service (SL) is the experience </a:t>
            </a:r>
            <a:r>
              <a:rPr lang="en-GB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in which </a:t>
            </a:r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students: </a:t>
            </a:r>
          </a:p>
          <a:p>
            <a:pPr marL="742950" indent="-742950">
              <a:buAutoNum type="alphaLcParenBoth"/>
            </a:pPr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participate </a:t>
            </a:r>
            <a:r>
              <a:rPr lang="en-GB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in an organized service activity that meets identified community needs, and </a:t>
            </a:r>
            <a:endParaRPr lang="en-GB" sz="4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742950" indent="-742950">
              <a:buAutoNum type="alphaLcParenBoth"/>
            </a:pPr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reflect </a:t>
            </a:r>
            <a:r>
              <a:rPr lang="en-GB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on the service activity in such a way as to gain further understanding of course content, a broader appreciation of the discipline, and an enhanced sense of personal values and civic </a:t>
            </a:r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responsibility.</a:t>
            </a:r>
            <a:endParaRPr lang="en-GB" sz="19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00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68927"/>
            <a:ext cx="8686800" cy="64611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UNESCO’s “2030 Agenda for Sustainable Development” in HE-SDG4.3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152400" y="1828801"/>
            <a:ext cx="2743200" cy="45275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Quality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education </a:t>
            </a:r>
            <a:r>
              <a:rPr lang="en-GB" sz="2400" dirty="0" smtClean="0">
                <a:solidFill>
                  <a:srgbClr val="558ED5"/>
                </a:solidFill>
                <a:latin typeface="+mj-lt"/>
                <a:ea typeface="+mj-ea"/>
                <a:cs typeface="+mj-cs"/>
              </a:rPr>
              <a:t>accelerates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progress towards the achievement of all of the SDGs 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endParaRPr lang="en-GB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By 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2030, ensure equal access for all women and men to affordable and quality technical, vocational and tertiary education, including university.”</a:t>
            </a:r>
          </a:p>
          <a:p>
            <a:pPr marL="0" indent="0"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457200" y="3088122"/>
            <a:ext cx="8139545" cy="3009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1921644"/>
            <a:ext cx="5994082" cy="430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5827"/>
            <a:ext cx="8686800" cy="781048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LS for natural disasters management ?</a:t>
            </a:r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4195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 success of humanitarian </a:t>
            </a:r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relief: </a:t>
            </a:r>
          </a:p>
          <a:p>
            <a:pPr marL="0" indent="0">
              <a:buNone/>
            </a:pPr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Is NOT JUST strictly </a:t>
            </a:r>
            <a:r>
              <a:rPr lang="en-GB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applying technical skills (e.g., delivery, installation, maintenance, programming</a:t>
            </a:r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) </a:t>
            </a: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13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BUT </a:t>
            </a:r>
            <a:r>
              <a:rPr lang="en-GB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is often determined by </a:t>
            </a:r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leadership </a:t>
            </a:r>
            <a:r>
              <a:rPr lang="en-GB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exercising interpersonal skills (e.g., listening, awareness, problem solving, persuasion, participation), </a:t>
            </a:r>
            <a:endParaRPr lang="en-GB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SL </a:t>
            </a:r>
            <a:r>
              <a:rPr lang="en-GB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opportunities provide vital leadership and logistics practice while students provide humanitarian relief. </a:t>
            </a:r>
            <a:endParaRPr lang="en-GB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Higher Education </a:t>
            </a:r>
            <a:r>
              <a:rPr lang="en-GB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institutions are uniquely positioned to provide this experience for students through both SL courses and through short- term immersion trips found in a co-curricular </a:t>
            </a:r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setting.</a:t>
            </a:r>
            <a:endParaRPr lang="en-GB" sz="4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19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07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 txBox="1">
            <a:spLocks/>
          </p:cNvSpPr>
          <p:nvPr/>
        </p:nvSpPr>
        <p:spPr>
          <a:xfrm>
            <a:off x="609600" y="1600200"/>
            <a:ext cx="8229600" cy="502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91886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References and further reading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7" name="Inhaltsplatzhalter 2"/>
          <p:cNvSpPr txBox="1">
            <a:spLocks/>
          </p:cNvSpPr>
          <p:nvPr/>
        </p:nvSpPr>
        <p:spPr>
          <a:xfrm>
            <a:off x="457200" y="1464685"/>
            <a:ext cx="8382000" cy="4799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/>
            <a:r>
              <a:rPr lang="en-GB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Brown</a:t>
            </a:r>
            <a:r>
              <a:rPr lang="en-GB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, S., &amp; Knight, P. (1998).  Assessing learners in higher education. Teaching and Learning in Higher Education. London, UK: Routledge</a:t>
            </a:r>
            <a:r>
              <a:rPr lang="en-GB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177800" indent="-177800" algn="just"/>
            <a:r>
              <a:rPr lang="en-GB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Buschlen</a:t>
            </a:r>
            <a:r>
              <a:rPr lang="en-GB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, E., Warner, C. &amp; </a:t>
            </a:r>
            <a:r>
              <a:rPr lang="en-GB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Goeffnett</a:t>
            </a:r>
            <a:r>
              <a:rPr lang="en-GB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, S. (2015). Leadership </a:t>
            </a:r>
            <a:r>
              <a:rPr lang="en-GB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Education and </a:t>
            </a:r>
            <a:r>
              <a:rPr lang="en-GB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Service:Exploring</a:t>
            </a:r>
            <a:r>
              <a:rPr lang="en-GB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Transformational Learning Following a Tornado. Journal of Leadership </a:t>
            </a:r>
            <a:r>
              <a:rPr lang="en-GB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Education, Winter 2015.</a:t>
            </a:r>
            <a:endParaRPr lang="en-GB" sz="15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177800" indent="-177800" algn="just"/>
            <a:r>
              <a:rPr lang="en-GB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Cole</a:t>
            </a:r>
            <a:r>
              <a:rPr lang="en-GB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, D. (2018). ‘Developing an integrated institutional approach to student success.’, https://www.heacademy.ac.uk/knowledge-hub/developing-integrated-institutional-approach-student-success </a:t>
            </a:r>
          </a:p>
          <a:p>
            <a:pPr marL="177800" indent="-177800" algn="just"/>
            <a:r>
              <a:rPr lang="en-GB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Faculty Innovation </a:t>
            </a:r>
            <a:r>
              <a:rPr lang="en-GB" sz="1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Center</a:t>
            </a:r>
            <a:r>
              <a:rPr lang="en-GB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of the University of Texas at Austin, ‘How do You Flip a Class?’, https://facultyinnovate.utexas.edu/how-to-flip </a:t>
            </a:r>
          </a:p>
          <a:p>
            <a:pPr marL="177800" indent="-177800" algn="just"/>
            <a:r>
              <a:rPr lang="en-GB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Schindler, L., </a:t>
            </a:r>
            <a:r>
              <a:rPr lang="en-GB" sz="1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Puls-Elvidge</a:t>
            </a:r>
            <a:r>
              <a:rPr lang="en-GB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, S., </a:t>
            </a:r>
            <a:r>
              <a:rPr lang="en-GB" sz="1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Welzant</a:t>
            </a:r>
            <a:r>
              <a:rPr lang="en-GB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, H., &amp; Crawford, L. (2015). Definitions of Quality in Higher Education: A Synthesis of the Literature. Higher Learning Research Communications, 5(3), 3. https://doi.org/10.18870/hlrc.v5i3.244. </a:t>
            </a:r>
          </a:p>
          <a:p>
            <a:pPr marL="177800" indent="-177800" algn="just"/>
            <a:r>
              <a:rPr lang="en-GB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Scott, G. (2016). ‘Assuring the quality of achievement standards and their valid assessment in Australian Higher Education. Final report to Australian Government, Department of Education and Training’, http://flipcurric.edu.au/ . </a:t>
            </a:r>
          </a:p>
          <a:p>
            <a:pPr marL="177800" indent="-177800" algn="just"/>
            <a:r>
              <a:rPr lang="en-GB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Thomas, L., Hill, M., </a:t>
            </a:r>
            <a:r>
              <a:rPr lang="en-GB" sz="1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O’Mahony</a:t>
            </a:r>
            <a:r>
              <a:rPr lang="en-GB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, J., &amp; </a:t>
            </a:r>
            <a:r>
              <a:rPr lang="en-GB" sz="1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Yorke</a:t>
            </a:r>
            <a:r>
              <a:rPr lang="en-GB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, M. (2017). What works? Student Retention &amp; Success-Supporting Student Success: Strategies for Institutional Change. Full report.  London. Retrieved from https://www.phf.org.uk/wp-content/uploads/2017/04/Summary-report-final-no-crop-1.pdf </a:t>
            </a:r>
          </a:p>
          <a:p>
            <a:pPr marL="177800" indent="-177800" algn="just"/>
            <a:r>
              <a:rPr lang="en-GB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UNESCO (2016), ‘Education 2030: Incheon Declaration and Framework for Action for the implementation of Sustainable Development Goal 4: Ensure inclusive and equitable quality education and promote lifelong learning opportunities for all.’ https://unesdoc.unesco.org/ark:/48223/pf0000245656 </a:t>
            </a:r>
          </a:p>
        </p:txBody>
      </p:sp>
    </p:spTree>
    <p:extLst>
      <p:ext uri="{BB962C8B-B14F-4D97-AF65-F5344CB8AC3E}">
        <p14:creationId xmlns:p14="http://schemas.microsoft.com/office/powerpoint/2010/main" val="1711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UNESCO’s vision for HE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8005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Tertiary education </a:t>
            </a:r>
            <a:r>
              <a:rPr lang="en-GB" sz="3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plays </a:t>
            </a: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 vital role in: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imparting </a:t>
            </a: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job skills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stimulating critical and creative thinking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generating and disseminating knowledge for social, cultural, ecological and economic development.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Educating future scientists, experts and leaders.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Through their research function, they play a fundamental role in creating knowledge and underpin the development of analytical and creative capacities that enable solutions to be found </a:t>
            </a:r>
            <a:r>
              <a:rPr lang="en-GB" sz="3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for local </a:t>
            </a: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and global problems in all fields of sustainable development.</a:t>
            </a:r>
          </a:p>
        </p:txBody>
      </p:sp>
    </p:spTree>
    <p:extLst>
      <p:ext uri="{BB962C8B-B14F-4D97-AF65-F5344CB8AC3E}">
        <p14:creationId xmlns:p14="http://schemas.microsoft.com/office/powerpoint/2010/main" val="25002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quality education in HE? 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28" y="1735903"/>
            <a:ext cx="5886027" cy="49578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7174" y="6395027"/>
            <a:ext cx="2464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</a:t>
            </a:r>
            <a:r>
              <a:rPr lang="en-US" sz="1200" i="1" dirty="0"/>
              <a:t>: </a:t>
            </a:r>
            <a:r>
              <a:rPr lang="en-US" sz="1200" i="1" dirty="0" smtClean="0"/>
              <a:t>Schindler et al., 2015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47725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successful implementation QA provide: 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305" y="1480600"/>
            <a:ext cx="6224331" cy="2371550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94409" y="4057987"/>
            <a:ext cx="8607136" cy="2869325"/>
          </a:xfrm>
        </p:spPr>
        <p:txBody>
          <a:bodyPr>
            <a:noAutofit/>
          </a:bodyPr>
          <a:lstStyle/>
          <a:p>
            <a:r>
              <a:rPr lang="en-US" sz="2000" u="sng" dirty="0" smtClean="0">
                <a:solidFill>
                  <a:srgbClr val="558ED5"/>
                </a:solidFill>
              </a:rPr>
              <a:t>information</a:t>
            </a:r>
            <a:r>
              <a:rPr lang="en-US" sz="2000" dirty="0" smtClean="0">
                <a:solidFill>
                  <a:srgbClr val="558ED5"/>
                </a:solidFill>
              </a:rPr>
              <a:t> to assure the higher education institution and the public of the quality of the higher education institution’s activities (</a:t>
            </a:r>
            <a:r>
              <a:rPr lang="en-US" sz="2000" b="1" dirty="0" smtClean="0">
                <a:solidFill>
                  <a:srgbClr val="558ED5"/>
                </a:solidFill>
              </a:rPr>
              <a:t>accountability</a:t>
            </a:r>
            <a:r>
              <a:rPr lang="en-US" sz="2000" dirty="0" smtClean="0">
                <a:solidFill>
                  <a:srgbClr val="558ED5"/>
                </a:solidFill>
              </a:rPr>
              <a:t>) as well as </a:t>
            </a:r>
          </a:p>
          <a:p>
            <a:r>
              <a:rPr lang="en-US" sz="2000" dirty="0" smtClean="0">
                <a:solidFill>
                  <a:srgbClr val="558ED5"/>
                </a:solidFill>
              </a:rPr>
              <a:t>provide </a:t>
            </a:r>
            <a:r>
              <a:rPr lang="en-US" sz="2000" u="sng" dirty="0">
                <a:solidFill>
                  <a:srgbClr val="558ED5"/>
                </a:solidFill>
              </a:rPr>
              <a:t>advice and recommendations </a:t>
            </a:r>
            <a:r>
              <a:rPr lang="en-US" sz="2000" dirty="0">
                <a:solidFill>
                  <a:srgbClr val="558ED5"/>
                </a:solidFill>
              </a:rPr>
              <a:t>on how it might improve what it is doing (</a:t>
            </a:r>
            <a:r>
              <a:rPr lang="en-US" sz="2000" b="1" dirty="0">
                <a:solidFill>
                  <a:srgbClr val="558ED5"/>
                </a:solidFill>
              </a:rPr>
              <a:t>enhancement</a:t>
            </a:r>
            <a:r>
              <a:rPr lang="en-US" sz="2000" dirty="0">
                <a:solidFill>
                  <a:srgbClr val="558ED5"/>
                </a:solidFill>
              </a:rPr>
              <a:t>). </a:t>
            </a:r>
            <a:endParaRPr lang="en-US" sz="2000" dirty="0" smtClean="0">
              <a:solidFill>
                <a:srgbClr val="558ED5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558ED5"/>
                </a:solidFill>
              </a:rPr>
              <a:t>They </a:t>
            </a:r>
            <a:r>
              <a:rPr lang="en-US" sz="2000" dirty="0">
                <a:solidFill>
                  <a:srgbClr val="558ED5"/>
                </a:solidFill>
              </a:rPr>
              <a:t>can support the development of a quality culture that is embraced by all: from the students and academic staff to the institutional leadership and management.</a:t>
            </a:r>
            <a:endParaRPr lang="en-US" sz="2000" dirty="0" smtClean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5827"/>
            <a:ext cx="8686800" cy="78104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 just Education for All BUT Student Success and ‘ready plus workers’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8005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Student Success (Retention, attainment and progression)</a:t>
            </a:r>
            <a:br>
              <a:rPr lang="en-GB" sz="3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33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Student success is a key element in which teaching quality, student satisfaction and the achievement of graduates are core to institutional success (Cole, 2018). </a:t>
            </a:r>
            <a:endParaRPr lang="en-GB" sz="33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It is </a:t>
            </a:r>
            <a:r>
              <a:rPr lang="en-GB" sz="38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NOT</a:t>
            </a:r>
            <a:r>
              <a:rPr lang="en-GB" sz="3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tied </a:t>
            </a:r>
            <a:r>
              <a:rPr lang="en-GB" sz="3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to one rigid view of </a:t>
            </a:r>
            <a:r>
              <a:rPr lang="en-GB" sz="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success of all </a:t>
            </a:r>
            <a:endParaRPr lang="en-GB" sz="3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38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BUT</a:t>
            </a:r>
            <a:r>
              <a:rPr lang="en-GB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rather providing some guiding principles whereby they might construct a more </a:t>
            </a:r>
            <a:r>
              <a:rPr lang="en-GB" sz="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meaningful sense of student success for themselves</a:t>
            </a:r>
            <a:r>
              <a:rPr lang="en-GB" sz="3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GB" sz="4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>
              <a:buNone/>
            </a:pPr>
            <a:endParaRPr lang="en-GB" sz="19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38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NOT</a:t>
            </a:r>
            <a:r>
              <a:rPr lang="en-GB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just ‘‘</a:t>
            </a:r>
            <a:r>
              <a:rPr lang="en-GB" sz="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work ready</a:t>
            </a:r>
            <a:r>
              <a:rPr lang="en-GB" sz="3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’’: competencies (generic and job specific skills and knowledge) relevant to today.</a:t>
            </a:r>
          </a:p>
          <a:p>
            <a:pPr marL="0" indent="0">
              <a:buNone/>
            </a:pPr>
            <a:r>
              <a:rPr lang="en-GB" sz="38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BUT</a:t>
            </a:r>
            <a:r>
              <a:rPr lang="en-GB" sz="3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‘</a:t>
            </a:r>
            <a:r>
              <a:rPr lang="en-GB" sz="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work ready plus</a:t>
            </a:r>
            <a:r>
              <a:rPr lang="en-GB" sz="3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’:  capabilities for not only today but for tomorrow – capabilities like the ability to manage the unexpected, remain calm and tolerate </a:t>
            </a:r>
            <a:r>
              <a:rPr lang="en-GB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ambiguity.</a:t>
            </a:r>
            <a:endParaRPr lang="en-GB" sz="38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63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37937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Cross thematic focus areas for Student Success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73797" y="6261913"/>
            <a:ext cx="1613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</a:t>
            </a:r>
            <a:r>
              <a:rPr lang="en-US" sz="1200" i="1" dirty="0"/>
              <a:t>: Cole, </a:t>
            </a:r>
            <a:r>
              <a:rPr lang="en-US" sz="1200" i="1" dirty="0" smtClean="0"/>
              <a:t>2018</a:t>
            </a:r>
            <a:endParaRPr lang="en-US" sz="1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90" y="1423501"/>
            <a:ext cx="4060288" cy="5413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876" y="1659740"/>
            <a:ext cx="4316342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Student Success Framework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6217850"/>
            <a:ext cx="2464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</a:t>
            </a:r>
            <a:r>
              <a:rPr lang="en-US" sz="1200" i="1" dirty="0"/>
              <a:t>: </a:t>
            </a:r>
            <a:r>
              <a:rPr lang="en-US" sz="1200" i="1" dirty="0" smtClean="0"/>
              <a:t>Advance </a:t>
            </a:r>
            <a:r>
              <a:rPr lang="en-US" sz="1200" i="1" dirty="0"/>
              <a:t>HE, </a:t>
            </a:r>
            <a:r>
              <a:rPr lang="en-US" sz="1200" i="1" dirty="0" smtClean="0"/>
              <a:t>2017</a:t>
            </a:r>
            <a:endParaRPr lang="en-US" sz="1200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66" y="1694294"/>
            <a:ext cx="5202334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0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42703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Student Success Framework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5029200"/>
            <a:ext cx="2464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</a:t>
            </a:r>
            <a:r>
              <a:rPr lang="en-US" sz="1200" i="1" dirty="0"/>
              <a:t>: </a:t>
            </a:r>
            <a:r>
              <a:rPr lang="en-GB" sz="1200" i="1" dirty="0"/>
              <a:t>SOURCE: How do You Flip a Class? </a:t>
            </a:r>
            <a:r>
              <a:rPr lang="en-GB" sz="1200" i="1" dirty="0">
                <a:hlinkClick r:id="rId4"/>
              </a:rPr>
              <a:t>https://</a:t>
            </a:r>
            <a:r>
              <a:rPr lang="en-GB" sz="1200" i="1" dirty="0" smtClean="0">
                <a:hlinkClick r:id="rId4"/>
              </a:rPr>
              <a:t>facultyinnovate.utexas.edu/how-to-flip</a:t>
            </a:r>
            <a:r>
              <a:rPr lang="en-GB" sz="1200" i="1" dirty="0" smtClean="0"/>
              <a:t> </a:t>
            </a:r>
            <a:endParaRPr lang="en-GB" sz="1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455" y="1605752"/>
            <a:ext cx="3942927" cy="49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1836</Words>
  <Application>Microsoft Office PowerPoint</Application>
  <PresentationFormat>On-screen Show (4:3)</PresentationFormat>
  <Paragraphs>269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Book Antiqua</vt:lpstr>
      <vt:lpstr>Calibri</vt:lpstr>
      <vt:lpstr>Times New Roman</vt:lpstr>
      <vt:lpstr>Wingdings</vt:lpstr>
      <vt:lpstr>Office Theme</vt:lpstr>
      <vt:lpstr>Development of master curricula for natural disasters risk management in Western Balkan countries</vt:lpstr>
      <vt:lpstr>UNESCO’s “2030 Agenda for Sustainable Development” in HE-SDG4.3</vt:lpstr>
      <vt:lpstr>UNESCO’s vision for HE</vt:lpstr>
      <vt:lpstr>What is quality education in HE? </vt:lpstr>
      <vt:lpstr>A successful implementation QA provide: </vt:lpstr>
      <vt:lpstr>NOT just Education for All BUT Student Success and ‘ready plus workers’</vt:lpstr>
      <vt:lpstr>Cross thematic focus areas for Student Success</vt:lpstr>
      <vt:lpstr>The Student Success Framework </vt:lpstr>
      <vt:lpstr>The Student Success Framework </vt:lpstr>
      <vt:lpstr>Bringing employability into internal QA(1/2)</vt:lpstr>
      <vt:lpstr>Bringing employability into internal QA (2/2)</vt:lpstr>
      <vt:lpstr>Student Evaluation</vt:lpstr>
      <vt:lpstr>Student Evaluation Traditional VS Authentic Assessment</vt:lpstr>
      <vt:lpstr>Professional Capability Framework (1/4) </vt:lpstr>
      <vt:lpstr>Table 1: Personal capability scales and items (2/4)</vt:lpstr>
      <vt:lpstr>Table 2: Interpersonal capability scales and items (3/4)</vt:lpstr>
      <vt:lpstr>Table 3: Cognitive capability scales and items (4/4)</vt:lpstr>
      <vt:lpstr>What means ‘ready plus workers’ for the natural disasters risk management?</vt:lpstr>
      <vt:lpstr>What is ‘Learning Service’ experience?</vt:lpstr>
      <vt:lpstr>What is LS for natural disasters management ?</vt:lpstr>
      <vt:lpstr>References and 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master curricula for natural disasters risk management in Western Balkan countries</dc:title>
  <dc:creator>Milan</dc:creator>
  <cp:lastModifiedBy>Maria Bakatsaki</cp:lastModifiedBy>
  <cp:revision>170</cp:revision>
  <dcterms:created xsi:type="dcterms:W3CDTF">2006-08-16T00:00:00Z</dcterms:created>
  <dcterms:modified xsi:type="dcterms:W3CDTF">2019-03-19T14:48:52Z</dcterms:modified>
</cp:coreProperties>
</file>